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Spectral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pectral-bold.fntdata"/><Relationship Id="rId25" Type="http://schemas.openxmlformats.org/officeDocument/2006/relationships/font" Target="fonts/Spectral-regular.fntdata"/><Relationship Id="rId28" Type="http://schemas.openxmlformats.org/officeDocument/2006/relationships/font" Target="fonts/Spectral-boldItalic.fntdata"/><Relationship Id="rId27" Type="http://schemas.openxmlformats.org/officeDocument/2006/relationships/font" Target="fonts/Spectral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jhu-business-analytics/Midterm-Johnny-Dab/edit/master/README.md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06a540550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06a540550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06a540550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06a540550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06a540550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06a540550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06a540550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06a540550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06a540550_0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06a540550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06a540550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06a540550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06a540550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06a540550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https://github.com/jhu-business-analytics/Midterm-Johnny-Dab/edit/master/README.md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06a540550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06a540550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06a540550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06a540550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06a540550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06a540550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06a540550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06a540550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06a540550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06a540550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06a540550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06a540550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06a540550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06a540550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" name="Google Shape;55;p13"/>
          <p:cNvCxnSpPr/>
          <p:nvPr/>
        </p:nvCxnSpPr>
        <p:spPr>
          <a:xfrm>
            <a:off x="0" y="790725"/>
            <a:ext cx="9200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-8695" l="0" r="0" t="0"/>
          <a:stretch/>
        </p:blipFill>
        <p:spPr>
          <a:xfrm>
            <a:off x="0" y="661050"/>
            <a:ext cx="9144000" cy="45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0" y="-11200"/>
            <a:ext cx="9144000" cy="11100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4594450"/>
            <a:ext cx="9144000" cy="6162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835950" y="0"/>
            <a:ext cx="66273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Baltimore’s Broken Brownstones</a:t>
            </a:r>
            <a:endParaRPr sz="35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835950" y="482625"/>
            <a:ext cx="56478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9D9D9"/>
                </a:solidFill>
                <a:latin typeface="Spectral"/>
                <a:ea typeface="Spectral"/>
                <a:cs typeface="Spectral"/>
                <a:sym typeface="Spectral"/>
              </a:rPr>
              <a:t>How vacant buildings affect student outcomes</a:t>
            </a:r>
            <a:endParaRPr sz="2000">
              <a:solidFill>
                <a:srgbClr val="D9D9D9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025325" y="4703350"/>
            <a:ext cx="47751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Spectral"/>
                <a:ea typeface="Spectral"/>
                <a:cs typeface="Spectral"/>
                <a:sym typeface="Spectral"/>
              </a:rPr>
              <a:t>By: Johnny Saldana &amp; Dabeluchukwo Emegoakor</a:t>
            </a:r>
            <a:endParaRPr sz="1600">
              <a:solidFill>
                <a:srgbClr val="D9D9D9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62" name="Google Shape;62;p13"/>
          <p:cNvCxnSpPr/>
          <p:nvPr/>
        </p:nvCxnSpPr>
        <p:spPr>
          <a:xfrm>
            <a:off x="-33600" y="963700"/>
            <a:ext cx="9211200" cy="9000"/>
          </a:xfrm>
          <a:prstGeom prst="straightConnector1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/>
          <p:nvPr/>
        </p:nvSpPr>
        <p:spPr>
          <a:xfrm>
            <a:off x="0" y="940725"/>
            <a:ext cx="9144000" cy="35409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0" y="-11200"/>
            <a:ext cx="9144000" cy="9414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0" y="4471150"/>
            <a:ext cx="9144000" cy="7395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5" name="Google Shape;205;p22"/>
          <p:cNvCxnSpPr/>
          <p:nvPr/>
        </p:nvCxnSpPr>
        <p:spPr>
          <a:xfrm>
            <a:off x="0" y="790725"/>
            <a:ext cx="9200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2"/>
          <p:cNvSpPr txBox="1"/>
          <p:nvPr/>
        </p:nvSpPr>
        <p:spPr>
          <a:xfrm>
            <a:off x="835950" y="78450"/>
            <a:ext cx="46560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Complex Analysis</a:t>
            </a:r>
            <a:endParaRPr sz="35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7063500" y="4794900"/>
            <a:ext cx="2080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Business Analytics 2019</a:t>
            </a:r>
            <a:endParaRPr sz="12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048" y="1257262"/>
            <a:ext cx="4802902" cy="28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5867925" y="1915313"/>
            <a:ext cx="3147600" cy="17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On average, if vacant housing goes up by 100%, then attendance decreases by 3%</a:t>
            </a:r>
            <a:endParaRPr sz="18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2806575" y="1592300"/>
            <a:ext cx="1431900" cy="24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Attendance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/>
          <p:nvPr/>
        </p:nvSpPr>
        <p:spPr>
          <a:xfrm>
            <a:off x="-100" y="930200"/>
            <a:ext cx="9144000" cy="35409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0" y="-11200"/>
            <a:ext cx="9144000" cy="9414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0" y="4471150"/>
            <a:ext cx="9144000" cy="7395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23"/>
          <p:cNvCxnSpPr/>
          <p:nvPr/>
        </p:nvCxnSpPr>
        <p:spPr>
          <a:xfrm>
            <a:off x="0" y="790725"/>
            <a:ext cx="9200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3"/>
          <p:cNvSpPr txBox="1"/>
          <p:nvPr/>
        </p:nvSpPr>
        <p:spPr>
          <a:xfrm>
            <a:off x="835950" y="78450"/>
            <a:ext cx="66444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Key Findings (Data Answers)</a:t>
            </a:r>
            <a:endParaRPr sz="35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7063500" y="4794900"/>
            <a:ext cx="2080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Business Analytics 2019</a:t>
            </a:r>
            <a:endParaRPr sz="12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907676" y="1307350"/>
            <a:ext cx="7706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On average, there has been a 43% increase in vacancies around schools in Baltimore from 2016 to 2018</a:t>
            </a:r>
            <a:endParaRPr sz="18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907676" y="2163338"/>
            <a:ext cx="7706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On average, there has been a 3% decrease in school attendance in Baltimore from 2016 to 2018</a:t>
            </a:r>
            <a:endParaRPr sz="18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3" name="Google Shape;223;p23"/>
          <p:cNvSpPr txBox="1"/>
          <p:nvPr/>
        </p:nvSpPr>
        <p:spPr>
          <a:xfrm>
            <a:off x="907676" y="3175613"/>
            <a:ext cx="7706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Schools that have the highest increases in vacant buildings, tend to also have the greatest drops in enrollment</a:t>
            </a:r>
            <a:endParaRPr sz="18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/>
          <p:nvPr/>
        </p:nvSpPr>
        <p:spPr>
          <a:xfrm>
            <a:off x="-100" y="930200"/>
            <a:ext cx="9144000" cy="35409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4"/>
          <p:cNvSpPr/>
          <p:nvPr/>
        </p:nvSpPr>
        <p:spPr>
          <a:xfrm>
            <a:off x="0" y="-11200"/>
            <a:ext cx="9144000" cy="9414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4"/>
          <p:cNvSpPr/>
          <p:nvPr/>
        </p:nvSpPr>
        <p:spPr>
          <a:xfrm>
            <a:off x="0" y="4471150"/>
            <a:ext cx="9144000" cy="7395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" name="Google Shape;231;p24"/>
          <p:cNvCxnSpPr/>
          <p:nvPr/>
        </p:nvCxnSpPr>
        <p:spPr>
          <a:xfrm>
            <a:off x="0" y="790725"/>
            <a:ext cx="9200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24"/>
          <p:cNvSpPr txBox="1"/>
          <p:nvPr/>
        </p:nvSpPr>
        <p:spPr>
          <a:xfrm>
            <a:off x="835950" y="78450"/>
            <a:ext cx="46560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Specific Examples</a:t>
            </a:r>
            <a:endParaRPr sz="35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7063500" y="4794900"/>
            <a:ext cx="2080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Business Analytics 2019</a:t>
            </a:r>
            <a:endParaRPr sz="12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875200" y="1675225"/>
            <a:ext cx="46749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Spectral"/>
                <a:ea typeface="Spectral"/>
                <a:cs typeface="Spectral"/>
                <a:sym typeface="Spectral"/>
              </a:rPr>
              <a:t>Vacant building count increased 660% from 3 to 27</a:t>
            </a:r>
            <a:endParaRPr>
              <a:solidFill>
                <a:srgbClr val="D9D9D9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633900" y="1240300"/>
            <a:ext cx="64296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Augusta Fells Savage Institute of Visual Arts High</a:t>
            </a:r>
            <a:endParaRPr b="1" sz="18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6" name="Google Shape;236;p24"/>
          <p:cNvSpPr txBox="1"/>
          <p:nvPr/>
        </p:nvSpPr>
        <p:spPr>
          <a:xfrm>
            <a:off x="875200" y="2027388"/>
            <a:ext cx="5158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Spectral"/>
                <a:ea typeface="Spectral"/>
                <a:cs typeface="Spectral"/>
                <a:sym typeface="Spectral"/>
              </a:rPr>
              <a:t>Enrollment dropped 18% from 82% in 2016 to 63% in 2018</a:t>
            </a:r>
            <a:endParaRPr>
              <a:solidFill>
                <a:srgbClr val="D9D9D9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875200" y="3123025"/>
            <a:ext cx="46749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Spectral"/>
                <a:ea typeface="Spectral"/>
                <a:cs typeface="Spectral"/>
                <a:sym typeface="Spectral"/>
              </a:rPr>
              <a:t>Vacant building count increased 93% from 26 to 50</a:t>
            </a:r>
            <a:endParaRPr>
              <a:solidFill>
                <a:srgbClr val="D9D9D9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633900" y="2688100"/>
            <a:ext cx="64296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Bluford Drew Jemison STEM Academy West High</a:t>
            </a:r>
            <a:endParaRPr b="1" sz="18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875200" y="3475188"/>
            <a:ext cx="5158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Spectral"/>
                <a:ea typeface="Spectral"/>
                <a:cs typeface="Spectral"/>
                <a:sym typeface="Spectral"/>
              </a:rPr>
              <a:t>Enrollment dropped 13% from 89% in 2016 to 81% in 2018</a:t>
            </a:r>
            <a:endParaRPr>
              <a:solidFill>
                <a:srgbClr val="D9D9D9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0" y="-11200"/>
            <a:ext cx="9144000" cy="9414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5"/>
          <p:cNvSpPr/>
          <p:nvPr/>
        </p:nvSpPr>
        <p:spPr>
          <a:xfrm>
            <a:off x="0" y="4471150"/>
            <a:ext cx="9144000" cy="7395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-28050" y="790725"/>
            <a:ext cx="9200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/>
        </p:nvSpPr>
        <p:spPr>
          <a:xfrm>
            <a:off x="835950" y="78450"/>
            <a:ext cx="4497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Business Answers</a:t>
            </a:r>
            <a:endParaRPr sz="35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8" name="Google Shape;248;p25"/>
          <p:cNvSpPr/>
          <p:nvPr/>
        </p:nvSpPr>
        <p:spPr>
          <a:xfrm>
            <a:off x="0" y="933600"/>
            <a:ext cx="9144000" cy="35376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5"/>
          <p:cNvSpPr txBox="1"/>
          <p:nvPr/>
        </p:nvSpPr>
        <p:spPr>
          <a:xfrm>
            <a:off x="664675" y="1527250"/>
            <a:ext cx="7159500" cy="15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Based on the data answers</a:t>
            </a:r>
            <a:endParaRPr b="1" sz="18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pectral"/>
              <a:buChar char="❖"/>
            </a:pPr>
            <a:r>
              <a:rPr lang="en" sz="18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There seems to be an association between increased vacancies and decreased attendance</a:t>
            </a:r>
            <a:endParaRPr sz="18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pectral"/>
              <a:buChar char="❖"/>
            </a:pPr>
            <a:r>
              <a:rPr lang="en" sz="18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Further research could demonstrate that there is a psychological effect on children when they see abandoned buildings near their schools</a:t>
            </a:r>
            <a:endParaRPr sz="18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/>
          <p:nvPr/>
        </p:nvSpPr>
        <p:spPr>
          <a:xfrm>
            <a:off x="0" y="-11200"/>
            <a:ext cx="9144000" cy="9414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6"/>
          <p:cNvSpPr/>
          <p:nvPr/>
        </p:nvSpPr>
        <p:spPr>
          <a:xfrm>
            <a:off x="0" y="4471150"/>
            <a:ext cx="9144000" cy="7395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6" name="Google Shape;256;p26"/>
          <p:cNvCxnSpPr/>
          <p:nvPr/>
        </p:nvCxnSpPr>
        <p:spPr>
          <a:xfrm>
            <a:off x="-28050" y="790725"/>
            <a:ext cx="9200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26"/>
          <p:cNvSpPr txBox="1"/>
          <p:nvPr/>
        </p:nvSpPr>
        <p:spPr>
          <a:xfrm>
            <a:off x="835950" y="78450"/>
            <a:ext cx="4497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What should we do?</a:t>
            </a:r>
            <a:endParaRPr sz="35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0" y="933600"/>
            <a:ext cx="9144000" cy="35376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6"/>
          <p:cNvSpPr txBox="1"/>
          <p:nvPr/>
        </p:nvSpPr>
        <p:spPr>
          <a:xfrm>
            <a:off x="939600" y="1873425"/>
            <a:ext cx="7159500" cy="15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There is evidence that suggests the environment a student goes to school in affects their attendance. Therefore, The Baltimore City Government should prioritize the destruction of vacant buildings near schools districts to help curb attendance attrition</a:t>
            </a:r>
            <a:endParaRPr sz="18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/>
          <p:nvPr/>
        </p:nvSpPr>
        <p:spPr>
          <a:xfrm>
            <a:off x="0" y="-11200"/>
            <a:ext cx="9144000" cy="9414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7"/>
          <p:cNvSpPr/>
          <p:nvPr/>
        </p:nvSpPr>
        <p:spPr>
          <a:xfrm>
            <a:off x="0" y="4471150"/>
            <a:ext cx="9144000" cy="7395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6" name="Google Shape;266;p27"/>
          <p:cNvCxnSpPr/>
          <p:nvPr/>
        </p:nvCxnSpPr>
        <p:spPr>
          <a:xfrm>
            <a:off x="0" y="790725"/>
            <a:ext cx="9200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27"/>
          <p:cNvSpPr txBox="1"/>
          <p:nvPr/>
        </p:nvSpPr>
        <p:spPr>
          <a:xfrm>
            <a:off x="835950" y="169575"/>
            <a:ext cx="3318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Questions</a:t>
            </a:r>
            <a:endParaRPr sz="35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68" name="Google Shape;268;p27"/>
          <p:cNvSpPr/>
          <p:nvPr/>
        </p:nvSpPr>
        <p:spPr>
          <a:xfrm>
            <a:off x="2402200" y="930200"/>
            <a:ext cx="3005100" cy="3540900"/>
          </a:xfrm>
          <a:prstGeom prst="parallelogram">
            <a:avLst>
              <a:gd fmla="val 25000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7"/>
          <p:cNvSpPr/>
          <p:nvPr/>
        </p:nvSpPr>
        <p:spPr>
          <a:xfrm>
            <a:off x="4636500" y="930200"/>
            <a:ext cx="3005100" cy="3540900"/>
          </a:xfrm>
          <a:prstGeom prst="parallelogram">
            <a:avLst>
              <a:gd fmla="val 25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7"/>
          <p:cNvSpPr/>
          <p:nvPr/>
        </p:nvSpPr>
        <p:spPr>
          <a:xfrm>
            <a:off x="6889600" y="930200"/>
            <a:ext cx="3005100" cy="3540900"/>
          </a:xfrm>
          <a:prstGeom prst="parallelogram">
            <a:avLst>
              <a:gd fmla="val 2500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160175" y="930188"/>
            <a:ext cx="3005100" cy="3540900"/>
          </a:xfrm>
          <a:prstGeom prst="parallelogram">
            <a:avLst>
              <a:gd fmla="val 25000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7"/>
          <p:cNvSpPr/>
          <p:nvPr/>
        </p:nvSpPr>
        <p:spPr>
          <a:xfrm>
            <a:off x="-2085200" y="930188"/>
            <a:ext cx="3005100" cy="3540900"/>
          </a:xfrm>
          <a:prstGeom prst="parallelogram">
            <a:avLst>
              <a:gd fmla="val 25000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275" y="1505125"/>
            <a:ext cx="2554225" cy="255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0" y="-11200"/>
            <a:ext cx="9144000" cy="9414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0" y="4471150"/>
            <a:ext cx="9144000" cy="7395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14"/>
          <p:cNvCxnSpPr/>
          <p:nvPr/>
        </p:nvCxnSpPr>
        <p:spPr>
          <a:xfrm>
            <a:off x="0" y="790725"/>
            <a:ext cx="9200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4"/>
          <p:cNvSpPr txBox="1"/>
          <p:nvPr/>
        </p:nvSpPr>
        <p:spPr>
          <a:xfrm>
            <a:off x="835950" y="78450"/>
            <a:ext cx="46620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Background</a:t>
            </a:r>
            <a:endParaRPr sz="35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0" y="933600"/>
            <a:ext cx="4572000" cy="35376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4572000" y="933600"/>
            <a:ext cx="4572000" cy="35376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525" y="1092588"/>
            <a:ext cx="4661998" cy="974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8068" y="2229975"/>
            <a:ext cx="7285259" cy="9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973" y="3333776"/>
            <a:ext cx="4880101" cy="9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>
            <a:off x="0" y="-11200"/>
            <a:ext cx="9144000" cy="9414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0" y="4471150"/>
            <a:ext cx="9144000" cy="7395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15"/>
          <p:cNvCxnSpPr/>
          <p:nvPr/>
        </p:nvCxnSpPr>
        <p:spPr>
          <a:xfrm>
            <a:off x="-28050" y="790725"/>
            <a:ext cx="9200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5"/>
          <p:cNvSpPr txBox="1"/>
          <p:nvPr/>
        </p:nvSpPr>
        <p:spPr>
          <a:xfrm>
            <a:off x="835950" y="78450"/>
            <a:ext cx="4497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Business Questions</a:t>
            </a:r>
            <a:endParaRPr sz="35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0" y="933600"/>
            <a:ext cx="9144000" cy="35376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466400" y="2426163"/>
            <a:ext cx="37914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pectral"/>
              <a:buChar char="❖"/>
            </a:pPr>
            <a:r>
              <a:rPr lang="en" sz="18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Who are we presenting to?</a:t>
            </a:r>
            <a:endParaRPr sz="18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447000" y="1252313"/>
            <a:ext cx="42015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pectral"/>
              <a:buChar char="❖"/>
            </a:pPr>
            <a:r>
              <a:rPr lang="en" sz="18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Do vacant buildings near schools lower attendance? </a:t>
            </a: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447000" y="3122700"/>
            <a:ext cx="42015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pectral"/>
              <a:buChar char="❖"/>
            </a:pPr>
            <a:r>
              <a:rPr lang="en" sz="18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What’s our time frame?</a:t>
            </a:r>
            <a:endParaRPr sz="18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-100" y="930200"/>
            <a:ext cx="4572000" cy="35409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0" y="-11200"/>
            <a:ext cx="9144000" cy="9414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0" y="4471150"/>
            <a:ext cx="9144000" cy="7395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6"/>
          <p:cNvCxnSpPr/>
          <p:nvPr/>
        </p:nvCxnSpPr>
        <p:spPr>
          <a:xfrm>
            <a:off x="0" y="790725"/>
            <a:ext cx="9200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6"/>
          <p:cNvSpPr txBox="1"/>
          <p:nvPr/>
        </p:nvSpPr>
        <p:spPr>
          <a:xfrm>
            <a:off x="390200" y="2426163"/>
            <a:ext cx="37914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pectral"/>
              <a:buChar char="❖"/>
            </a:pPr>
            <a:r>
              <a:rPr lang="en" sz="18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What datasets should we use?</a:t>
            </a:r>
            <a:endParaRPr sz="18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835950" y="78450"/>
            <a:ext cx="3271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Data Questions</a:t>
            </a:r>
            <a:endParaRPr sz="35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4572000" y="930200"/>
            <a:ext cx="4572000" cy="35409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370800" y="954000"/>
            <a:ext cx="42015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pectral"/>
              <a:buChar char="❖"/>
            </a:pPr>
            <a:r>
              <a:rPr lang="en" sz="18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What have other people done?</a:t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370800" y="3122700"/>
            <a:ext cx="42015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pectral"/>
              <a:buChar char="❖"/>
            </a:pPr>
            <a:r>
              <a:rPr lang="en" sz="18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What tools could be helpful?</a:t>
            </a:r>
            <a:endParaRPr sz="18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706" y="2188590"/>
            <a:ext cx="909284" cy="9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5607250" y="2298188"/>
            <a:ext cx="37914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pectral"/>
              <a:buAutoNum type="arabicPeriod"/>
            </a:pPr>
            <a:r>
              <a:rPr lang="en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Baltimore vacant housing data</a:t>
            </a:r>
            <a:endParaRPr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pectral"/>
              <a:buAutoNum type="arabicPeriod"/>
            </a:pPr>
            <a:r>
              <a:rPr lang="en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Maryland school accountability data</a:t>
            </a:r>
            <a:endParaRPr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450" y="1246300"/>
            <a:ext cx="735800" cy="7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5607250" y="1335500"/>
            <a:ext cx="37914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pectral"/>
              <a:buAutoNum type="arabicPeriod"/>
            </a:pPr>
            <a:r>
              <a:rPr lang="en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Wealth &amp; student outcomes</a:t>
            </a:r>
            <a:endParaRPr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pectral"/>
              <a:buAutoNum type="arabicPeriod"/>
            </a:pPr>
            <a:r>
              <a:rPr lang="en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Housing &amp; student outcomes</a:t>
            </a:r>
            <a:endParaRPr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1450" y="3491975"/>
            <a:ext cx="612301" cy="61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5646600" y="3366600"/>
            <a:ext cx="37914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pectral"/>
              <a:buAutoNum type="arabicPeriod"/>
            </a:pPr>
            <a:r>
              <a:rPr lang="en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Python (pandas, sci-kit learn, numpy)</a:t>
            </a:r>
            <a:endParaRPr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pectral"/>
              <a:buAutoNum type="arabicPeriod"/>
            </a:pPr>
            <a:r>
              <a:rPr lang="en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Excel</a:t>
            </a:r>
            <a:endParaRPr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7063500" y="4794900"/>
            <a:ext cx="2080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Business Analytics 2019</a:t>
            </a:r>
            <a:endParaRPr sz="12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1827550" y="1771025"/>
            <a:ext cx="54261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-100" y="930200"/>
            <a:ext cx="4572000" cy="35409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0" y="-11200"/>
            <a:ext cx="9144000" cy="9414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0" y="4471150"/>
            <a:ext cx="9144000" cy="7395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7"/>
          <p:cNvCxnSpPr/>
          <p:nvPr/>
        </p:nvCxnSpPr>
        <p:spPr>
          <a:xfrm>
            <a:off x="0" y="790725"/>
            <a:ext cx="9200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7"/>
          <p:cNvSpPr txBox="1"/>
          <p:nvPr/>
        </p:nvSpPr>
        <p:spPr>
          <a:xfrm>
            <a:off x="835950" y="78450"/>
            <a:ext cx="43263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Analysis Process</a:t>
            </a:r>
            <a:endParaRPr sz="35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4572000" y="930200"/>
            <a:ext cx="4572000" cy="35409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17"/>
          <p:cNvGrpSpPr/>
          <p:nvPr/>
        </p:nvGrpSpPr>
        <p:grpSpPr>
          <a:xfrm>
            <a:off x="6038025" y="2639800"/>
            <a:ext cx="2825748" cy="1384500"/>
            <a:chOff x="6038025" y="2598915"/>
            <a:chExt cx="2825748" cy="1384500"/>
          </a:xfrm>
        </p:grpSpPr>
        <p:cxnSp>
          <p:nvCxnSpPr>
            <p:cNvPr id="120" name="Google Shape;120;p17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1" name="Google Shape;121;p17"/>
            <p:cNvSpPr txBox="1"/>
            <p:nvPr/>
          </p:nvSpPr>
          <p:spPr>
            <a:xfrm>
              <a:off x="6640473" y="2598915"/>
              <a:ext cx="22233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Find &amp; Clean Data</a:t>
              </a:r>
              <a:endParaRPr b="1" sz="20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" name="Google Shape;124;p17"/>
          <p:cNvGrpSpPr/>
          <p:nvPr/>
        </p:nvGrpSpPr>
        <p:grpSpPr>
          <a:xfrm>
            <a:off x="636321" y="1867328"/>
            <a:ext cx="2994729" cy="1384500"/>
            <a:chOff x="636321" y="1844098"/>
            <a:chExt cx="2994729" cy="1384500"/>
          </a:xfrm>
        </p:grpSpPr>
        <p:sp>
          <p:nvSpPr>
            <p:cNvPr id="125" name="Google Shape;125;p17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Run Analysis</a:t>
              </a:r>
              <a:endParaRPr b="1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26" name="Google Shape;126;p17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7" name="Google Shape;127;p17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9" name="Google Shape;129;p17"/>
          <p:cNvGrpSpPr/>
          <p:nvPr/>
        </p:nvGrpSpPr>
        <p:grpSpPr>
          <a:xfrm>
            <a:off x="4908100" y="966150"/>
            <a:ext cx="4000673" cy="1384500"/>
            <a:chOff x="4908100" y="889955"/>
            <a:chExt cx="4000673" cy="1384500"/>
          </a:xfrm>
        </p:grpSpPr>
        <p:cxnSp>
          <p:nvCxnSpPr>
            <p:cNvPr id="130" name="Google Shape;130;p17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1" name="Google Shape;131;p17"/>
            <p:cNvSpPr txBox="1"/>
            <p:nvPr/>
          </p:nvSpPr>
          <p:spPr>
            <a:xfrm>
              <a:off x="6640473" y="889955"/>
              <a:ext cx="22683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Interpret Results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" name="Google Shape;134;p17"/>
          <p:cNvGrpSpPr/>
          <p:nvPr/>
        </p:nvGrpSpPr>
        <p:grpSpPr>
          <a:xfrm>
            <a:off x="2814594" y="1174350"/>
            <a:ext cx="3514811" cy="3252003"/>
            <a:chOff x="2991269" y="1153325"/>
            <a:chExt cx="3514811" cy="3252003"/>
          </a:xfrm>
        </p:grpSpPr>
        <p:sp>
          <p:nvSpPr>
            <p:cNvPr id="135" name="Google Shape;135;p17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36" name="Google Shape;136;p17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37" name="Google Shape;137;p17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9225A5"/>
            </a:solidFill>
            <a:ln>
              <a:noFill/>
            </a:ln>
          </p:spPr>
        </p:sp>
        <p:sp>
          <p:nvSpPr>
            <p:cNvPr id="138" name="Google Shape;138;p17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39" name="Google Shape;139;p17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40" name="Google Shape;140;p17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61E86"/>
            </a:solidFill>
            <a:ln>
              <a:noFill/>
            </a:ln>
          </p:spPr>
        </p:sp>
        <p:sp>
          <p:nvSpPr>
            <p:cNvPr id="141" name="Google Shape;141;p17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42" name="Google Shape;142;p17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</p:grpSp>
      <p:sp>
        <p:nvSpPr>
          <p:cNvPr id="143" name="Google Shape;143;p17"/>
          <p:cNvSpPr txBox="1"/>
          <p:nvPr/>
        </p:nvSpPr>
        <p:spPr>
          <a:xfrm>
            <a:off x="7063500" y="4794900"/>
            <a:ext cx="2080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Business Analytics 2019</a:t>
            </a:r>
            <a:endParaRPr sz="12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/>
          <p:nvPr/>
        </p:nvSpPr>
        <p:spPr>
          <a:xfrm>
            <a:off x="-100" y="930200"/>
            <a:ext cx="9144000" cy="35409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0" y="-11200"/>
            <a:ext cx="9144000" cy="9414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0" y="4471150"/>
            <a:ext cx="9144000" cy="7395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18"/>
          <p:cNvCxnSpPr/>
          <p:nvPr/>
        </p:nvCxnSpPr>
        <p:spPr>
          <a:xfrm>
            <a:off x="0" y="790725"/>
            <a:ext cx="9200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18"/>
          <p:cNvSpPr txBox="1"/>
          <p:nvPr/>
        </p:nvSpPr>
        <p:spPr>
          <a:xfrm>
            <a:off x="835950" y="78450"/>
            <a:ext cx="46560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Find Data</a:t>
            </a:r>
            <a:endParaRPr sz="35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7063500" y="4794900"/>
            <a:ext cx="2080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Business Analytics 2019</a:t>
            </a:r>
            <a:endParaRPr sz="12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288" y="940725"/>
            <a:ext cx="7181525" cy="354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/>
          <p:nvPr/>
        </p:nvSpPr>
        <p:spPr>
          <a:xfrm>
            <a:off x="-100" y="930200"/>
            <a:ext cx="9144000" cy="35409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0" y="-11200"/>
            <a:ext cx="9144000" cy="9414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0" y="4471150"/>
            <a:ext cx="9144000" cy="7395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19"/>
          <p:cNvCxnSpPr/>
          <p:nvPr/>
        </p:nvCxnSpPr>
        <p:spPr>
          <a:xfrm>
            <a:off x="0" y="790725"/>
            <a:ext cx="9200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19"/>
          <p:cNvSpPr txBox="1"/>
          <p:nvPr/>
        </p:nvSpPr>
        <p:spPr>
          <a:xfrm>
            <a:off x="835950" y="78450"/>
            <a:ext cx="46560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Clean Data</a:t>
            </a:r>
            <a:endParaRPr sz="35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7063500" y="4794900"/>
            <a:ext cx="2080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Business Analytics 2019</a:t>
            </a:r>
            <a:endParaRPr sz="12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525" y="954000"/>
            <a:ext cx="2783576" cy="351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 rotWithShape="1">
          <a:blip r:embed="rId4">
            <a:alphaModFix/>
          </a:blip>
          <a:srcRect b="0" l="0" r="31243" t="0"/>
          <a:stretch/>
        </p:blipFill>
        <p:spPr>
          <a:xfrm>
            <a:off x="4336025" y="954006"/>
            <a:ext cx="2080502" cy="1172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 rotWithShape="1">
          <a:blip r:embed="rId5">
            <a:alphaModFix/>
          </a:blip>
          <a:srcRect b="0" l="0" r="47712" t="0"/>
          <a:stretch/>
        </p:blipFill>
        <p:spPr>
          <a:xfrm>
            <a:off x="4336025" y="2126750"/>
            <a:ext cx="2080502" cy="2343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/>
          <p:nvPr/>
        </p:nvSpPr>
        <p:spPr>
          <a:xfrm>
            <a:off x="357950" y="1231400"/>
            <a:ext cx="37827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pectral"/>
              <a:buChar char="❖"/>
            </a:pPr>
            <a:r>
              <a:rPr lang="en" sz="18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Geolocate schools based on addresses</a:t>
            </a:r>
            <a:endParaRPr/>
          </a:p>
        </p:txBody>
      </p:sp>
      <p:sp>
        <p:nvSpPr>
          <p:cNvPr id="169" name="Google Shape;169;p19"/>
          <p:cNvSpPr txBox="1"/>
          <p:nvPr/>
        </p:nvSpPr>
        <p:spPr>
          <a:xfrm>
            <a:off x="357950" y="2215400"/>
            <a:ext cx="37827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pectral"/>
              <a:buChar char="❖"/>
            </a:pPr>
            <a:r>
              <a:rPr lang="en" sz="18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Create year by year attendance data</a:t>
            </a:r>
            <a:endParaRPr/>
          </a:p>
        </p:txBody>
      </p:sp>
      <p:sp>
        <p:nvSpPr>
          <p:cNvPr id="170" name="Google Shape;170;p19"/>
          <p:cNvSpPr txBox="1"/>
          <p:nvPr/>
        </p:nvSpPr>
        <p:spPr>
          <a:xfrm>
            <a:off x="357950" y="3199400"/>
            <a:ext cx="37827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pectral"/>
              <a:buChar char="❖"/>
            </a:pPr>
            <a:r>
              <a:rPr lang="en" sz="18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Find number of vacant buildings within 0.1 miles of schools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/>
          <p:nvPr/>
        </p:nvSpPr>
        <p:spPr>
          <a:xfrm>
            <a:off x="-100" y="930200"/>
            <a:ext cx="9144000" cy="35409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0" y="-11200"/>
            <a:ext cx="9144000" cy="9414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0" y="4471150"/>
            <a:ext cx="9144000" cy="7395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0" y="790725"/>
            <a:ext cx="9200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/>
        </p:nvSpPr>
        <p:spPr>
          <a:xfrm>
            <a:off x="835950" y="78450"/>
            <a:ext cx="46560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Final</a:t>
            </a:r>
            <a:r>
              <a:rPr lang="en" sz="35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 Data Set</a:t>
            </a:r>
            <a:endParaRPr sz="35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7063500" y="4794900"/>
            <a:ext cx="2080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Business Analytics 2019</a:t>
            </a:r>
            <a:endParaRPr sz="12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81" name="Google Shape;181;p20"/>
          <p:cNvPicPr preferRelativeResize="0"/>
          <p:nvPr/>
        </p:nvPicPr>
        <p:blipFill rotWithShape="1">
          <a:blip r:embed="rId3">
            <a:alphaModFix/>
          </a:blip>
          <a:srcRect b="20185" l="0" r="0" t="0"/>
          <a:stretch/>
        </p:blipFill>
        <p:spPr>
          <a:xfrm>
            <a:off x="28050" y="869325"/>
            <a:ext cx="9115852" cy="360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/>
        </p:nvSpPr>
        <p:spPr>
          <a:xfrm>
            <a:off x="0" y="940725"/>
            <a:ext cx="9144000" cy="35409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0" y="-11200"/>
            <a:ext cx="9144000" cy="9414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0" y="4471150"/>
            <a:ext cx="9144000" cy="7395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" name="Google Shape;189;p21"/>
          <p:cNvCxnSpPr/>
          <p:nvPr/>
        </p:nvCxnSpPr>
        <p:spPr>
          <a:xfrm>
            <a:off x="0" y="790725"/>
            <a:ext cx="9200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1"/>
          <p:cNvSpPr txBox="1"/>
          <p:nvPr/>
        </p:nvSpPr>
        <p:spPr>
          <a:xfrm>
            <a:off x="835950" y="78450"/>
            <a:ext cx="46560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Complex Analysis</a:t>
            </a:r>
            <a:endParaRPr sz="35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7063500" y="4794900"/>
            <a:ext cx="2080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Spectral"/>
                <a:ea typeface="Spectral"/>
                <a:cs typeface="Spectral"/>
                <a:sym typeface="Spectral"/>
              </a:rPr>
              <a:t>Business Analytics 2019</a:t>
            </a:r>
            <a:endParaRPr sz="1200">
              <a:solidFill>
                <a:srgbClr val="F3F3F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964913" y="1256625"/>
            <a:ext cx="26679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SVM Regression Model</a:t>
            </a:r>
            <a:endParaRPr b="1" sz="18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875" y="1790950"/>
            <a:ext cx="2541974" cy="20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5177875" y="1243750"/>
            <a:ext cx="38490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Excel correlation &amp; Regression</a:t>
            </a:r>
            <a:endParaRPr b="1" sz="18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550" y="1790950"/>
            <a:ext cx="2324175" cy="55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1"/>
          <p:cNvCxnSpPr/>
          <p:nvPr/>
        </p:nvCxnSpPr>
        <p:spPr>
          <a:xfrm flipH="1">
            <a:off x="4559388" y="1252138"/>
            <a:ext cx="8700" cy="27576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7" name="Google Shape;197;p21"/>
          <p:cNvPicPr preferRelativeResize="0"/>
          <p:nvPr/>
        </p:nvPicPr>
        <p:blipFill rotWithShape="1">
          <a:blip r:embed="rId5">
            <a:alphaModFix/>
          </a:blip>
          <a:srcRect b="66718" l="0" r="0" t="0"/>
          <a:stretch/>
        </p:blipFill>
        <p:spPr>
          <a:xfrm>
            <a:off x="5313901" y="2489450"/>
            <a:ext cx="3105486" cy="152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